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69" r:id="rId2"/>
    <p:sldId id="258" r:id="rId3"/>
    <p:sldId id="257" r:id="rId4"/>
    <p:sldId id="270" r:id="rId5"/>
    <p:sldId id="265" r:id="rId6"/>
    <p:sldId id="266" r:id="rId7"/>
    <p:sldId id="262" r:id="rId8"/>
    <p:sldId id="263" r:id="rId9"/>
    <p:sldId id="264" r:id="rId10"/>
    <p:sldId id="268" r:id="rId11"/>
    <p:sldId id="267" r:id="rId12"/>
    <p:sldId id="261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82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37159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338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4477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0558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5281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5764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360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516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71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5198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151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6ABCF-D722-4FA9-AC2F-62F07D92A09B}" type="datetimeFigureOut">
              <a:rPr lang="hr-HR" smtClean="0"/>
              <a:t>25.6.2024.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5595F63-2676-4235-9355-086E413414C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72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B7DC0D-893F-1400-5194-C6143DCB1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0228" y="981592"/>
            <a:ext cx="9891543" cy="2920713"/>
          </a:xfrm>
        </p:spPr>
        <p:txBody>
          <a:bodyPr/>
          <a:lstStyle/>
          <a:p>
            <a:r>
              <a:rPr lang="hr-HR" dirty="0"/>
              <a:t>Praktikum robotike - seminar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EFA082D8-60BF-6EBA-222B-F777BA8DE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664" y="5145740"/>
            <a:ext cx="8637072" cy="156020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hr-HR" sz="1400" dirty="0"/>
              <a:t>Marko </a:t>
            </a:r>
            <a:r>
              <a:rPr lang="hr-HR" sz="1400" dirty="0" err="1"/>
              <a:t>šimić</a:t>
            </a:r>
            <a:br>
              <a:rPr lang="hr-HR" sz="1400" dirty="0"/>
            </a:br>
            <a:r>
              <a:rPr lang="hr-HR" sz="1400" dirty="0"/>
              <a:t>Toni </a:t>
            </a:r>
            <a:r>
              <a:rPr lang="hr-HR" sz="1400" dirty="0" err="1"/>
              <a:t>vuković</a:t>
            </a:r>
            <a:br>
              <a:rPr lang="hr-HR" sz="1400" dirty="0"/>
            </a:br>
            <a:r>
              <a:rPr lang="hr-HR" sz="1400" dirty="0"/>
              <a:t>Vid </a:t>
            </a:r>
            <a:r>
              <a:rPr lang="hr-HR" sz="1400" dirty="0" err="1"/>
              <a:t>putrić</a:t>
            </a:r>
            <a:br>
              <a:rPr lang="hr-HR" sz="1400" dirty="0"/>
            </a:br>
            <a:r>
              <a:rPr lang="hr-HR" sz="1400" dirty="0"/>
              <a:t>Zvonko lelas</a:t>
            </a:r>
          </a:p>
        </p:txBody>
      </p:sp>
    </p:spTree>
    <p:extLst>
      <p:ext uri="{BB962C8B-B14F-4D97-AF65-F5344CB8AC3E}">
        <p14:creationId xmlns:p14="http://schemas.microsoft.com/office/powerpoint/2010/main" val="86928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9246-ABF0-BC6D-77E3-353753545A5B}"/>
              </a:ext>
            </a:extLst>
          </p:cNvPr>
          <p:cNvSpPr txBox="1">
            <a:spLocks/>
          </p:cNvSpPr>
          <p:nvPr/>
        </p:nvSpPr>
        <p:spPr>
          <a:xfrm>
            <a:off x="555384" y="480573"/>
            <a:ext cx="2308412" cy="7644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r-HR" dirty="0"/>
              <a:t>YOLO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E271F-D63B-89F0-466D-0CE6B2B344E1}"/>
              </a:ext>
            </a:extLst>
          </p:cNvPr>
          <p:cNvSpPr txBox="1">
            <a:spLocks/>
          </p:cNvSpPr>
          <p:nvPr/>
        </p:nvSpPr>
        <p:spPr>
          <a:xfrm>
            <a:off x="418593" y="1550894"/>
            <a:ext cx="8277172" cy="43927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yolo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= yolov4ObjectDetector('csp-darknet53-coco');</a:t>
            </a:r>
          </a:p>
          <a:p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[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bboxes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scores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labels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] =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detect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(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yolo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img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);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44D3291-872F-5247-D0AA-1ECA1E7BDB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0" t="14674" r="1331" b="34957"/>
          <a:stretch/>
        </p:blipFill>
        <p:spPr>
          <a:xfrm>
            <a:off x="2899910" y="3320807"/>
            <a:ext cx="4821585" cy="2376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57EA8000-FC89-54BE-FBCA-9A1394BF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3" y="1469118"/>
            <a:ext cx="3625017" cy="4227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544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 descr="Slika na kojoj se prikazuje Trokut, kvadrat, dijagram, tekst&#10;&#10;Opis je automatski generiran">
            <a:extLst>
              <a:ext uri="{FF2B5EF4-FFF2-40B4-BE49-F238E27FC236}">
                <a16:creationId xmlns:a16="http://schemas.microsoft.com/office/drawing/2014/main" id="{931D8C48-B5C4-2640-F83C-E738D36BF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6" r="12026"/>
          <a:stretch/>
        </p:blipFill>
        <p:spPr>
          <a:xfrm>
            <a:off x="8310877" y="3179541"/>
            <a:ext cx="3220721" cy="242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522F472-BE7D-0046-752F-553691A47F7E}"/>
              </a:ext>
            </a:extLst>
          </p:cNvPr>
          <p:cNvSpPr txBox="1">
            <a:spLocks/>
          </p:cNvSpPr>
          <p:nvPr/>
        </p:nvSpPr>
        <p:spPr>
          <a:xfrm>
            <a:off x="474104" y="470413"/>
            <a:ext cx="11113006" cy="7644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r-HR" dirty="0"/>
              <a:t>RRT algoritam (</a:t>
            </a:r>
            <a:r>
              <a:rPr lang="hr-HR" dirty="0" err="1"/>
              <a:t>rapidly</a:t>
            </a:r>
            <a:r>
              <a:rPr lang="hr-HR" dirty="0"/>
              <a:t> </a:t>
            </a:r>
            <a:r>
              <a:rPr lang="hr-HR" dirty="0" err="1"/>
              <a:t>exploring</a:t>
            </a:r>
            <a:r>
              <a:rPr lang="hr-HR" dirty="0"/>
              <a:t> </a:t>
            </a:r>
            <a:r>
              <a:rPr lang="hr-HR" dirty="0" err="1"/>
              <a:t>random</a:t>
            </a:r>
            <a:r>
              <a:rPr lang="hr-HR" dirty="0"/>
              <a:t> </a:t>
            </a:r>
            <a:r>
              <a:rPr lang="hr-HR" dirty="0" err="1"/>
              <a:t>tree</a:t>
            </a:r>
            <a:r>
              <a:rPr lang="hr-HR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7D96FB9-D416-C81C-615E-E7336BA9723B}"/>
              </a:ext>
            </a:extLst>
          </p:cNvPr>
          <p:cNvSpPr txBox="1">
            <a:spLocks/>
          </p:cNvSpPr>
          <p:nvPr/>
        </p:nvSpPr>
        <p:spPr>
          <a:xfrm>
            <a:off x="418592" y="1967454"/>
            <a:ext cx="11113007" cy="43927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Sample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a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random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point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=&gt; </a:t>
            </a:r>
          </a:p>
          <a:p>
            <a:pPr marL="457200" lvl="1" indent="0">
              <a:buNone/>
            </a:pP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find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the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nearest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node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=&gt; </a:t>
            </a:r>
          </a:p>
          <a:p>
            <a:pPr marL="457200" lvl="1" indent="0">
              <a:buNone/>
            </a:pP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move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towards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the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random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point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=&gt; </a:t>
            </a:r>
          </a:p>
          <a:p>
            <a:pPr marL="457200" lvl="1" indent="0">
              <a:buNone/>
            </a:pP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add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the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new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point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to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the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tree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if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it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is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collision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free =&gt; </a:t>
            </a:r>
          </a:p>
          <a:p>
            <a:pPr marL="457200" lvl="1" indent="0">
              <a:buNone/>
            </a:pP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repeat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until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the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target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is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reached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0522FF-7162-14BC-9970-5C3B25CFC43C}"/>
              </a:ext>
            </a:extLst>
          </p:cNvPr>
          <p:cNvSpPr txBox="1">
            <a:spLocks/>
          </p:cNvSpPr>
          <p:nvPr/>
        </p:nvSpPr>
        <p:spPr>
          <a:xfrm>
            <a:off x="418591" y="1535486"/>
            <a:ext cx="11113007" cy="43927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path = </a:t>
            </a:r>
            <a:r>
              <a:rPr lang="en-US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rrt</a:t>
            </a:r>
            <a:r>
              <a:rPr lang="en-US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(</a:t>
            </a:r>
            <a:r>
              <a:rPr lang="en-US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startPos</a:t>
            </a:r>
            <a:r>
              <a:rPr lang="en-US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en-US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goalBox</a:t>
            </a:r>
            <a:r>
              <a:rPr lang="en-US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, obstacles, width, height, </a:t>
            </a:r>
            <a:r>
              <a:rPr lang="en-US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max_iter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=1000</a:t>
            </a:r>
            <a:r>
              <a:rPr lang="en-US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en-US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step_size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=10</a:t>
            </a:r>
            <a:r>
              <a:rPr lang="en-US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  <a:endParaRPr lang="hr-HR" sz="16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30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76900-892D-FEC6-0D4C-A5FCCBD67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19" y="4713462"/>
            <a:ext cx="3709790" cy="552407"/>
          </a:xfrm>
        </p:spPr>
        <p:txBody>
          <a:bodyPr/>
          <a:lstStyle/>
          <a:p>
            <a:pPr marL="0" indent="0">
              <a:buNone/>
            </a:pPr>
            <a:r>
              <a:rPr lang="hr-HR" dirty="0"/>
              <a:t>Odabir početka i cilja pomaka        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8284E99-1F59-9D25-3360-5DE36FBAB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8" r="61642" b="34957"/>
          <a:stretch/>
        </p:blipFill>
        <p:spPr>
          <a:xfrm>
            <a:off x="223930" y="1148468"/>
            <a:ext cx="4390569" cy="3557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3C837-B0AF-8533-EC49-D72CF2AE2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0" t="14674" r="1331" b="34957"/>
          <a:stretch/>
        </p:blipFill>
        <p:spPr>
          <a:xfrm>
            <a:off x="5419695" y="1305440"/>
            <a:ext cx="6580370" cy="3243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6A79FEB-6BB8-7C7F-8C2F-C10055229CFA}"/>
              </a:ext>
            </a:extLst>
          </p:cNvPr>
          <p:cNvSpPr/>
          <p:nvPr/>
        </p:nvSpPr>
        <p:spPr>
          <a:xfrm>
            <a:off x="4710773" y="2579504"/>
            <a:ext cx="612648" cy="6949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E95AF4-47AD-EE43-9338-8437FB7CFF9A}"/>
              </a:ext>
            </a:extLst>
          </p:cNvPr>
          <p:cNvSpPr txBox="1">
            <a:spLocks/>
          </p:cNvSpPr>
          <p:nvPr/>
        </p:nvSpPr>
        <p:spPr>
          <a:xfrm>
            <a:off x="6368030" y="4542953"/>
            <a:ext cx="4683700" cy="552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r-HR" dirty="0"/>
              <a:t>Izrada putanje pomoću robotskog vida</a:t>
            </a:r>
          </a:p>
        </p:txBody>
      </p:sp>
    </p:spTree>
    <p:extLst>
      <p:ext uri="{BB962C8B-B14F-4D97-AF65-F5344CB8AC3E}">
        <p14:creationId xmlns:p14="http://schemas.microsoft.com/office/powerpoint/2010/main" val="31709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A944-7865-1BBC-8AC3-33D6A2D6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Untitled (3)">
            <a:hlinkClick r:id="" action="ppaction://media"/>
            <a:extLst>
              <a:ext uri="{FF2B5EF4-FFF2-40B4-BE49-F238E27FC236}">
                <a16:creationId xmlns:a16="http://schemas.microsoft.com/office/drawing/2014/main" id="{C857AC70-0CD4-CCEE-070F-A030457B27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99"/>
          </a:xfrm>
        </p:spPr>
      </p:pic>
    </p:spTree>
    <p:extLst>
      <p:ext uri="{BB962C8B-B14F-4D97-AF65-F5344CB8AC3E}">
        <p14:creationId xmlns:p14="http://schemas.microsoft.com/office/powerpoint/2010/main" val="265011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98E6-58FA-A78A-DA01-91593D97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40" y="300959"/>
            <a:ext cx="6132562" cy="1049235"/>
          </a:xfrm>
        </p:spPr>
        <p:txBody>
          <a:bodyPr/>
          <a:lstStyle/>
          <a:p>
            <a:r>
              <a:rPr lang="hr-HR" dirty="0" err="1"/>
              <a:t>AutoDesk</a:t>
            </a:r>
            <a:r>
              <a:rPr lang="hr-HR" dirty="0"/>
              <a:t> izrađeni </a:t>
            </a:r>
            <a:r>
              <a:rPr lang="hr-HR" dirty="0" err="1"/>
              <a:t>djelovi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5D0C4-25C0-650C-5AB6-8AF8EAFC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049" y="1350194"/>
            <a:ext cx="7051842" cy="3715674"/>
          </a:xfrm>
        </p:spPr>
        <p:txBody>
          <a:bodyPr/>
          <a:lstStyle/>
          <a:p>
            <a:r>
              <a:rPr lang="hr-HR" dirty="0" err="1"/>
              <a:t>Create</a:t>
            </a:r>
            <a:r>
              <a:rPr lang="hr-HR" dirty="0"/>
              <a:t> </a:t>
            </a:r>
            <a:r>
              <a:rPr lang="hr-HR" dirty="0" err="1"/>
              <a:t>Sketch</a:t>
            </a:r>
            <a:r>
              <a:rPr lang="hr-HR" dirty="0"/>
              <a:t> + </a:t>
            </a:r>
            <a:r>
              <a:rPr lang="hr-HR" dirty="0" err="1"/>
              <a:t>Create</a:t>
            </a:r>
            <a:r>
              <a:rPr lang="hr-HR" dirty="0"/>
              <a:t> </a:t>
            </a:r>
            <a:r>
              <a:rPr lang="hr-HR" dirty="0" err="1"/>
              <a:t>Object</a:t>
            </a:r>
            <a:r>
              <a:rPr lang="hr-HR" dirty="0"/>
              <a:t> + </a:t>
            </a:r>
            <a:r>
              <a:rPr lang="hr-HR" dirty="0" err="1"/>
              <a:t>Modify</a:t>
            </a:r>
            <a:r>
              <a:rPr lang="hr-HR" dirty="0"/>
              <a:t> + </a:t>
            </a:r>
            <a:r>
              <a:rPr lang="hr-HR" dirty="0" err="1"/>
              <a:t>Constraints</a:t>
            </a:r>
            <a:endParaRPr lang="hr-HR" dirty="0"/>
          </a:p>
          <a:p>
            <a:endParaRPr lang="hr-HR" dirty="0"/>
          </a:p>
          <a:p>
            <a:r>
              <a:rPr lang="hr-HR" dirty="0" err="1"/>
              <a:t>Extrude</a:t>
            </a:r>
            <a:r>
              <a:rPr lang="hr-HR" dirty="0"/>
              <a:t> + Hole + </a:t>
            </a:r>
            <a:r>
              <a:rPr lang="hr-HR" dirty="0" err="1"/>
              <a:t>Mirror</a:t>
            </a:r>
            <a:endParaRPr lang="hr-HR" dirty="0"/>
          </a:p>
          <a:p>
            <a:endParaRPr lang="hr-HR" dirty="0"/>
          </a:p>
          <a:p>
            <a:r>
              <a:rPr lang="hr-HR" dirty="0" err="1"/>
              <a:t>Assemble</a:t>
            </a:r>
            <a:r>
              <a:rPr lang="hr-HR" dirty="0"/>
              <a:t> + Joint + </a:t>
            </a:r>
            <a:r>
              <a:rPr lang="hr-HR" dirty="0" err="1"/>
              <a:t>Rigid</a:t>
            </a:r>
            <a:r>
              <a:rPr lang="hr-HR" dirty="0"/>
              <a:t> Group</a:t>
            </a:r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F0A4-4FED-11D6-2439-7E55202FB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2"/>
          <a:stretch/>
        </p:blipFill>
        <p:spPr>
          <a:xfrm rot="1157756">
            <a:off x="7478008" y="759157"/>
            <a:ext cx="2919359" cy="3132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379D1E-BF0E-4B1B-09F9-F4BFBC9FB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08" y="2018731"/>
            <a:ext cx="3971348" cy="2266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1AD83C-77FD-3928-E897-7DDE9C8DE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14" y="3996745"/>
            <a:ext cx="5369928" cy="3296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9A34C-2957-E67B-EFB5-363DBF6D1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95" y="3542300"/>
            <a:ext cx="3290339" cy="2266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8EACAB-BC7F-A156-8274-E15DDD444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39" y="4415009"/>
            <a:ext cx="2308261" cy="1571459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5329800-3B36-3086-6787-6FAEDF29A595}"/>
              </a:ext>
            </a:extLst>
          </p:cNvPr>
          <p:cNvCxnSpPr>
            <a:cxnSpLocks/>
          </p:cNvCxnSpPr>
          <p:nvPr/>
        </p:nvCxnSpPr>
        <p:spPr>
          <a:xfrm rot="5400000">
            <a:off x="2940043" y="1899350"/>
            <a:ext cx="448358" cy="4034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BAA1E1BF-208D-FD6D-4218-BD1A4BF7AE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92817" y="2847519"/>
            <a:ext cx="491575" cy="4761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73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C523-AC8D-8501-A5BB-607530C2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4" y="470413"/>
            <a:ext cx="2308412" cy="764428"/>
          </a:xfrm>
        </p:spPr>
        <p:txBody>
          <a:bodyPr/>
          <a:lstStyle/>
          <a:p>
            <a:r>
              <a:rPr lang="hr-HR" dirty="0"/>
              <a:t>App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BE9F5-1C39-5BFC-55DA-88EDCD320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93" y="1550894"/>
            <a:ext cx="8277172" cy="4392706"/>
          </a:xfrm>
        </p:spPr>
        <p:txBody>
          <a:bodyPr>
            <a:normAutofit lnSpcReduction="10000"/>
          </a:bodyPr>
          <a:lstStyle/>
          <a:p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set_param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(object,parameter1,value1,...,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parameterN,valueN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  <a:p>
            <a:endParaRPr lang="hr-HR" sz="16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Labels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Annotations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EditField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Slider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Button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hr-HR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ButtonGroup</a:t>
            </a:r>
            <a:endParaRPr lang="hr-HR" sz="16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endParaRPr lang="hr-HR" sz="16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r>
              <a:rPr lang="en-GB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Value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— </a:t>
            </a:r>
            <a:r>
              <a:rPr lang="pl-PL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Vrijednost u polju za uređivanje</a:t>
            </a:r>
            <a:endParaRPr lang="hr-HR" sz="16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r>
              <a:rPr lang="en-GB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Limits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— </a:t>
            </a:r>
            <a:r>
              <a:rPr lang="pl-PL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Minimalne i maksimalne vrijednosti polja za uređivanje</a:t>
            </a:r>
            <a:endParaRPr lang="hr-HR" sz="16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r>
              <a:rPr lang="hr-HR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Placeholder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— Tekst rezerviranog mjesta</a:t>
            </a:r>
          </a:p>
          <a:p>
            <a:r>
              <a:rPr lang="en-GB" sz="1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Editable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—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Mogućnost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uređivanja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polja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za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uređivanje</a:t>
            </a:r>
            <a:endParaRPr lang="hr-HR" sz="16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r>
              <a:rPr lang="en-GB" sz="16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Enable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—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Operativno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stanje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polja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za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uređivanje</a:t>
            </a:r>
            <a:endParaRPr lang="hr-HR" sz="16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r>
              <a:rPr lang="hr-HR" sz="16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ValueChangedFcn</a:t>
            </a:r>
            <a:r>
              <a:rPr lang="hr-HR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— Funkcija poziva pri promjeni vrijednosti</a:t>
            </a:r>
          </a:p>
          <a:p>
            <a:r>
              <a:rPr lang="en-GB" sz="16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AllowEmpty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—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Mogućnost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brisanja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sadržaja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polja</a:t>
            </a:r>
            <a:r>
              <a:rPr lang="en-GB" sz="16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za </a:t>
            </a:r>
            <a:r>
              <a:rPr lang="en-GB" sz="16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uređivanje</a:t>
            </a:r>
            <a:endParaRPr lang="hr-HR" sz="16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80FF30-D19A-06B4-CB63-578F7B9BF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37" y="2312364"/>
            <a:ext cx="2813570" cy="22332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188FAC-618E-0893-F2C8-F5F0180290FC}"/>
              </a:ext>
            </a:extLst>
          </p:cNvPr>
          <p:cNvSpPr txBox="1"/>
          <p:nvPr/>
        </p:nvSpPr>
        <p:spPr>
          <a:xfrm>
            <a:off x="305047" y="6482889"/>
            <a:ext cx="48221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900" dirty="0"/>
              <a:t>https://www.mathworks.com/help/matlab/ref/matlab.ui.control.numericeditfield-properties.html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55F98055-B4F5-878A-A5FD-DE27294BC609}"/>
              </a:ext>
            </a:extLst>
          </p:cNvPr>
          <p:cNvCxnSpPr>
            <a:cxnSpLocks/>
          </p:cNvCxnSpPr>
          <p:nvPr/>
        </p:nvCxnSpPr>
        <p:spPr>
          <a:xfrm rot="5400000">
            <a:off x="5959290" y="2835090"/>
            <a:ext cx="614082" cy="5737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63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44A694B-1C13-8899-E308-6EB5DDB8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EBC3E4B-94B2-EFF8-1E3B-6524D53A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80FF30-D19A-06B4-CB63-578F7B9BF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192" y="369572"/>
            <a:ext cx="6719615" cy="53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1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AA7D-81A2-07BF-39DE-94ECA08912AD}"/>
              </a:ext>
            </a:extLst>
          </p:cNvPr>
          <p:cNvSpPr txBox="1">
            <a:spLocks/>
          </p:cNvSpPr>
          <p:nvPr/>
        </p:nvSpPr>
        <p:spPr>
          <a:xfrm>
            <a:off x="533399" y="463448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r-HR" dirty="0"/>
              <a:t>Kalibracija kamere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41A0C-8246-47FC-D122-7F5CDBC951A8}"/>
              </a:ext>
            </a:extLst>
          </p:cNvPr>
          <p:cNvSpPr txBox="1">
            <a:spLocks/>
          </p:cNvSpPr>
          <p:nvPr/>
        </p:nvSpPr>
        <p:spPr>
          <a:xfrm>
            <a:off x="533399" y="1491330"/>
            <a:ext cx="1039761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r-HR" sz="1800" dirty="0"/>
              <a:t>Aplikacija za kalibraciju kamere - </a:t>
            </a:r>
            <a:r>
              <a:rPr lang="hr-HR" sz="1800" dirty="0" err="1"/>
              <a:t>cameraParams</a:t>
            </a:r>
            <a:endParaRPr lang="hr-HR" sz="1800" dirty="0"/>
          </a:p>
          <a:p>
            <a:r>
              <a:rPr lang="hr-HR" sz="1800" dirty="0"/>
              <a:t>K – procijenjeni intrinzični parametri kamere</a:t>
            </a:r>
          </a:p>
          <a:p>
            <a:pPr lvl="1"/>
            <a:r>
              <a:rPr lang="hr-HR" sz="1600" dirty="0" err="1"/>
              <a:t>fx</a:t>
            </a:r>
            <a:r>
              <a:rPr lang="hr-HR" sz="1600" dirty="0"/>
              <a:t>, </a:t>
            </a:r>
            <a:r>
              <a:rPr lang="hr-HR" sz="1600" dirty="0" err="1"/>
              <a:t>fy</a:t>
            </a:r>
            <a:r>
              <a:rPr lang="hr-HR" sz="1600" dirty="0"/>
              <a:t> – fokalne duljine </a:t>
            </a:r>
          </a:p>
          <a:p>
            <a:pPr lvl="1"/>
            <a:r>
              <a:rPr lang="hr-HR" sz="1600" dirty="0"/>
              <a:t>cx, </a:t>
            </a:r>
            <a:r>
              <a:rPr lang="hr-HR" sz="1600" dirty="0" err="1"/>
              <a:t>cy</a:t>
            </a:r>
            <a:r>
              <a:rPr lang="hr-HR" sz="1600" dirty="0"/>
              <a:t> – optički centar</a:t>
            </a:r>
          </a:p>
          <a:p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00065-3549-19DB-E79A-4D1F7CBD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226" y="2611076"/>
            <a:ext cx="3873806" cy="2755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C56EE-F6BF-B6B0-4DEF-11EC7ADFA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40" y="3951264"/>
            <a:ext cx="2325310" cy="1415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932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2428FD-B162-B3B4-6845-B140D9BB6A8B}"/>
              </a:ext>
            </a:extLst>
          </p:cNvPr>
          <p:cNvSpPr txBox="1">
            <a:spLocks/>
          </p:cNvSpPr>
          <p:nvPr/>
        </p:nvSpPr>
        <p:spPr>
          <a:xfrm>
            <a:off x="1075765" y="1116243"/>
            <a:ext cx="9844148" cy="47264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r-HR" sz="1800" dirty="0"/>
              <a:t>Ekstrinzični parametri – položaj i orijentacija kamere</a:t>
            </a:r>
          </a:p>
          <a:p>
            <a:pPr lvl="1"/>
            <a:r>
              <a:rPr lang="en-US" sz="1600" dirty="0" err="1"/>
              <a:t>location_from_pattern</a:t>
            </a:r>
            <a:endParaRPr lang="en-US" sz="1600" dirty="0"/>
          </a:p>
          <a:p>
            <a:pPr lvl="1"/>
            <a:r>
              <a:rPr lang="en-US" sz="1600" dirty="0" err="1"/>
              <a:t>location_from_worl</a:t>
            </a:r>
            <a:r>
              <a:rPr lang="hr-HR" sz="1600" dirty="0"/>
              <a:t>d</a:t>
            </a:r>
          </a:p>
          <a:p>
            <a:pPr lvl="1"/>
            <a:endParaRPr lang="hr-HR" sz="1600" dirty="0"/>
          </a:p>
          <a:p>
            <a:r>
              <a:rPr lang="hr-HR" sz="1800" dirty="0"/>
              <a:t>algoritam putanje</a:t>
            </a:r>
          </a:p>
          <a:p>
            <a:endParaRPr lang="hr-H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hr-HR" dirty="0"/>
          </a:p>
          <a:p>
            <a:pPr lvl="1"/>
            <a:endParaRPr lang="hr-HR" dirty="0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F29DAFD7-D41F-0C95-2FE2-251F05A5A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454" y="4391475"/>
            <a:ext cx="3488229" cy="1350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98" y="856520"/>
            <a:ext cx="3661070" cy="4881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ight Arrow 8"/>
          <p:cNvSpPr/>
          <p:nvPr/>
        </p:nvSpPr>
        <p:spPr>
          <a:xfrm rot="11910286">
            <a:off x="9641054" y="3998520"/>
            <a:ext cx="1269130" cy="13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hr-HR" dirty="0"/>
          </a:p>
        </p:txBody>
      </p:sp>
      <p:sp>
        <p:nvSpPr>
          <p:cNvPr id="16" name="Right Arrow 10"/>
          <p:cNvSpPr/>
          <p:nvPr/>
        </p:nvSpPr>
        <p:spPr>
          <a:xfrm rot="18012916">
            <a:off x="10579675" y="3661491"/>
            <a:ext cx="1269130" cy="13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hr-HR" dirty="0"/>
          </a:p>
        </p:txBody>
      </p:sp>
      <p:sp>
        <p:nvSpPr>
          <p:cNvPr id="17" name="Right Arrow 11"/>
          <p:cNvSpPr/>
          <p:nvPr/>
        </p:nvSpPr>
        <p:spPr>
          <a:xfrm rot="16200000">
            <a:off x="10247687" y="3608830"/>
            <a:ext cx="1269130" cy="13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hr-HR" dirty="0"/>
          </a:p>
        </p:txBody>
      </p:sp>
      <p:sp>
        <p:nvSpPr>
          <p:cNvPr id="18" name="TextBox 12"/>
          <p:cNvSpPr txBox="1"/>
          <p:nvPr/>
        </p:nvSpPr>
        <p:spPr>
          <a:xfrm>
            <a:off x="10547707" y="4280084"/>
            <a:ext cx="87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(0,0,0)</a:t>
            </a:r>
          </a:p>
        </p:txBody>
      </p:sp>
      <p:sp>
        <p:nvSpPr>
          <p:cNvPr id="19" name="TextBox 13"/>
          <p:cNvSpPr txBox="1"/>
          <p:nvPr/>
        </p:nvSpPr>
        <p:spPr>
          <a:xfrm>
            <a:off x="11329939" y="3301044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+x</a:t>
            </a:r>
          </a:p>
        </p:txBody>
      </p:sp>
      <p:sp>
        <p:nvSpPr>
          <p:cNvPr id="20" name="TextBox 14"/>
          <p:cNvSpPr txBox="1"/>
          <p:nvPr/>
        </p:nvSpPr>
        <p:spPr>
          <a:xfrm>
            <a:off x="9998056" y="3619211"/>
            <a:ext cx="56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+y</a:t>
            </a:r>
          </a:p>
        </p:txBody>
      </p:sp>
      <p:sp>
        <p:nvSpPr>
          <p:cNvPr id="21" name="TextBox 15"/>
          <p:cNvSpPr txBox="1"/>
          <p:nvPr/>
        </p:nvSpPr>
        <p:spPr>
          <a:xfrm>
            <a:off x="10837284" y="2824592"/>
            <a:ext cx="54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+z</a:t>
            </a:r>
          </a:p>
        </p:txBody>
      </p:sp>
    </p:spTree>
    <p:extLst>
      <p:ext uri="{BB962C8B-B14F-4D97-AF65-F5344CB8AC3E}">
        <p14:creationId xmlns:p14="http://schemas.microsoft.com/office/powerpoint/2010/main" val="130035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0DC0-41E4-C08E-8380-AA5FCC13C8A7}"/>
              </a:ext>
            </a:extLst>
          </p:cNvPr>
          <p:cNvSpPr txBox="1">
            <a:spLocks/>
          </p:cNvSpPr>
          <p:nvPr/>
        </p:nvSpPr>
        <p:spPr>
          <a:xfrm>
            <a:off x="553070" y="463452"/>
            <a:ext cx="10515600" cy="10064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r-HR" dirty="0"/>
              <a:t>Direktna </a:t>
            </a:r>
            <a:r>
              <a:rPr lang="hr-HR" dirty="0" err="1"/>
              <a:t>kinematika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E5324-40FC-E2AB-C6AF-DFEB0F127D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415" y="1523108"/>
                <a:ext cx="10515600" cy="36296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r-HR" sz="16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Udaljenosti članaka izmjerene u </a:t>
                </a:r>
                <a:r>
                  <a:rPr lang="hr-HR" sz="1600" dirty="0" err="1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Fusion</a:t>
                </a:r>
                <a:r>
                  <a:rPr lang="hr-HR" sz="16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-u, zajedno s početnom rotacijom zapisano u matricu, npr.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hr-H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r-HR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r-HR" sz="1600">
                            <a:latin typeface="Cambria Math" panose="02040503050406030204" pitchFamily="18" charset="0"/>
                          </a:rPr>
                          <m:t>1′</m:t>
                        </m:r>
                      </m:sup>
                    </m:sSubSup>
                  </m:oMath>
                </a14:m>
                <a:endParaRPr lang="hr-HR" sz="1600" dirty="0"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hr-HR" sz="16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	</a:t>
                </a:r>
              </a:p>
              <a:p>
                <a:r>
                  <a:rPr lang="hr-HR" sz="16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Svi zglobovi se rotiraju oko vlastite z osi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hr-HR" sz="16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hr-H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hr-H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hr-HR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hr-H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hr-HR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hr-HR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hr-HR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hr-H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hr-HR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hr-HR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hr-H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hr-H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hr-HR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hr-HR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hr-H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hr-HR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hr-HR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hr-H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hr-H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hr-H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hr-HR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r-HR" sz="1600" dirty="0"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hr-HR" sz="16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</a:p>
              <a:p>
                <a:r>
                  <a:rPr lang="hr-HR" sz="16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Homogena transformacija: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r-H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r-HR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r-HR" sz="16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hr-HR" sz="16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hr-H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r-HR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r-HR" sz="1600">
                            <a:latin typeface="Cambria Math" panose="02040503050406030204" pitchFamily="18" charset="0"/>
                          </a:rPr>
                          <m:t>1′</m:t>
                        </m:r>
                      </m:sup>
                    </m:sSubSup>
                    <m:r>
                      <a:rPr lang="hr-HR" sz="160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hr-H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hr-HR" sz="1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r-HR" sz="16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	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hr-HR" sz="16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hr-H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r-HR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hr-HR" sz="16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hr-H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r-HR" sz="16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hr-HR" sz="16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hr-HR" sz="160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hr-H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r-HR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hr-HR" sz="1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hr-HR" sz="160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hr-H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r-HR" sz="1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hr-HR" sz="16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hr-HR" sz="160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hr-H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r-HR" sz="16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hr-HR" sz="16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</m:oMath>
                </a14:m>
                <a:endParaRPr lang="en-GB" sz="1600" dirty="0"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E5324-40FC-E2AB-C6AF-DFEB0F127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15" y="1523108"/>
                <a:ext cx="10515600" cy="3629699"/>
              </a:xfrm>
              <a:prstGeom prst="rect">
                <a:avLst/>
              </a:prstGeom>
              <a:blipFill>
                <a:blip r:embed="rId2"/>
                <a:stretch>
                  <a:fillRect l="-290" b="-1142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19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268B70-2F7F-70A3-9478-56A50A76635A}"/>
              </a:ext>
            </a:extLst>
          </p:cNvPr>
          <p:cNvSpPr txBox="1">
            <a:spLocks/>
          </p:cNvSpPr>
          <p:nvPr/>
        </p:nvSpPr>
        <p:spPr>
          <a:xfrm>
            <a:off x="553067" y="463451"/>
            <a:ext cx="10515600" cy="52118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r-HR" dirty="0"/>
              <a:t>Inverzna </a:t>
            </a:r>
            <a:r>
              <a:rPr lang="hr-HR" dirty="0" err="1"/>
              <a:t>kinematika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9B63CB-5EC5-95DC-8459-E579DC99520E}"/>
              </a:ext>
            </a:extLst>
          </p:cNvPr>
          <p:cNvSpPr txBox="1">
            <a:spLocks/>
          </p:cNvSpPr>
          <p:nvPr/>
        </p:nvSpPr>
        <p:spPr>
          <a:xfrm>
            <a:off x="415416" y="1531626"/>
            <a:ext cx="10515600" cy="39189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rigidBodyTree</a:t>
            </a:r>
            <a:endParaRPr lang="hr-HR" dirty="0"/>
          </a:p>
          <a:p>
            <a:pPr lvl="1">
              <a:buFont typeface="Courier New" pitchFamily="49"/>
              <a:buChar char="o"/>
            </a:pPr>
            <a:r>
              <a:rPr lang="hr-HR" sz="1600" dirty="0"/>
              <a:t>postavljanje članaka</a:t>
            </a:r>
          </a:p>
          <a:p>
            <a:pPr lvl="1">
              <a:buFont typeface="Courier New" pitchFamily="49"/>
              <a:buChar char="o"/>
            </a:pPr>
            <a:r>
              <a:rPr lang="hr-HR" sz="1600" dirty="0"/>
              <a:t>postavljanje zglobova</a:t>
            </a:r>
          </a:p>
          <a:p>
            <a:pPr lvl="1">
              <a:buFont typeface="Courier New" pitchFamily="49"/>
              <a:buChar char="o"/>
            </a:pPr>
            <a:r>
              <a:rPr lang="hr-HR" sz="1600" dirty="0"/>
              <a:t>ograničenja</a:t>
            </a:r>
          </a:p>
          <a:p>
            <a:pPr lvl="1">
              <a:buFont typeface="Courier New" pitchFamily="49"/>
              <a:buChar char="o"/>
            </a:pPr>
            <a:endParaRPr lang="hr-HR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6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797BAAC-7598-4F0D-0E55-8DFD4D1B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09" y="4080660"/>
            <a:ext cx="9885182" cy="17147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5B92C-FB53-18D7-66A3-CF8E5A00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41" y="463451"/>
            <a:ext cx="3372026" cy="296554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0448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4D5E-9C5A-7E26-4AD0-34A9B520441C}"/>
              </a:ext>
            </a:extLst>
          </p:cNvPr>
          <p:cNvSpPr txBox="1">
            <a:spLocks/>
          </p:cNvSpPr>
          <p:nvPr/>
        </p:nvSpPr>
        <p:spPr>
          <a:xfrm>
            <a:off x="533405" y="463451"/>
            <a:ext cx="10515600" cy="13255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r-HR" dirty="0"/>
              <a:t>Inverzna </a:t>
            </a:r>
            <a:r>
              <a:rPr lang="hr-HR" dirty="0" err="1"/>
              <a:t>kinematika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8CAE-26E5-435B-BA77-806A7AF1138F}"/>
              </a:ext>
            </a:extLst>
          </p:cNvPr>
          <p:cNvSpPr txBox="1">
            <a:spLocks/>
          </p:cNvSpPr>
          <p:nvPr/>
        </p:nvSpPr>
        <p:spPr>
          <a:xfrm>
            <a:off x="425248" y="1481498"/>
            <a:ext cx="10515600" cy="4351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inverseKinematics</a:t>
            </a:r>
            <a:endParaRPr lang="hr-HR" dirty="0"/>
          </a:p>
          <a:p>
            <a:pPr lvl="1">
              <a:buFont typeface="Courier New" pitchFamily="49"/>
              <a:buChar char="o"/>
            </a:pPr>
            <a:r>
              <a:rPr lang="en-GB" dirty="0"/>
              <a:t>[</a:t>
            </a:r>
            <a:r>
              <a:rPr lang="en-GB" dirty="0" err="1"/>
              <a:t>configSol</a:t>
            </a:r>
            <a:r>
              <a:rPr lang="en-GB" dirty="0"/>
              <a:t>, </a:t>
            </a:r>
            <a:r>
              <a:rPr lang="en-GB" dirty="0" err="1"/>
              <a:t>solInfo</a:t>
            </a:r>
            <a:r>
              <a:rPr lang="en-GB" dirty="0"/>
              <a:t>] = </a:t>
            </a:r>
            <a:r>
              <a:rPr lang="en-GB" dirty="0" err="1"/>
              <a:t>ik</a:t>
            </a:r>
            <a:r>
              <a:rPr lang="en-GB" dirty="0"/>
              <a:t>('</a:t>
            </a:r>
            <a:r>
              <a:rPr lang="en-GB" dirty="0" err="1"/>
              <a:t>endeffector</a:t>
            </a:r>
            <a:r>
              <a:rPr lang="en-GB" dirty="0"/>
              <a:t>', </a:t>
            </a:r>
            <a:r>
              <a:rPr lang="en-GB" dirty="0" err="1"/>
              <a:t>targetTform</a:t>
            </a:r>
            <a:r>
              <a:rPr lang="en-GB" dirty="0"/>
              <a:t>, weights, </a:t>
            </a:r>
            <a:r>
              <a:rPr lang="en-GB" dirty="0" err="1"/>
              <a:t>initialguess</a:t>
            </a:r>
            <a:r>
              <a:rPr lang="en-GB" dirty="0"/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C5B33-8D5B-5F1E-B6F0-6B0C10AF204D}"/>
              </a:ext>
            </a:extLst>
          </p:cNvPr>
          <p:cNvSpPr txBox="1"/>
          <p:nvPr/>
        </p:nvSpPr>
        <p:spPr>
          <a:xfrm>
            <a:off x="215310" y="3084871"/>
            <a:ext cx="2128933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600" b="0" i="0" u="none" strike="noStrike" kern="1200" cap="none" spc="0" baseline="0" dirty="0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  <a:t>rješenje </a:t>
            </a:r>
            <a:r>
              <a:rPr lang="hr-HR" sz="1600" b="0" i="0" u="none" strike="noStrike" kern="1200" cap="none" spc="0" baseline="0" dirty="0" err="1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  <a:t>kinematike</a:t>
            </a:r>
            <a:endParaRPr lang="en-GB" sz="1600" b="0" i="0" u="none" strike="noStrike" kern="1200" cap="none" spc="0" baseline="0" dirty="0">
              <a:solidFill>
                <a:schemeClr val="tx1">
                  <a:lumMod val="95000"/>
                </a:schemeClr>
              </a:solidFill>
              <a:uFillTx/>
              <a:latin typeface="Apto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D753E-49A8-177A-39DC-BA5ACDFE4878}"/>
              </a:ext>
            </a:extLst>
          </p:cNvPr>
          <p:cNvSpPr txBox="1"/>
          <p:nvPr/>
        </p:nvSpPr>
        <p:spPr>
          <a:xfrm>
            <a:off x="2193395" y="3901704"/>
            <a:ext cx="2128933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600" b="0" i="0" u="none" strike="noStrike" kern="1200" cap="none" spc="0" baseline="0" dirty="0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  <a:t>objekt tipa</a:t>
            </a:r>
            <a:br>
              <a:rPr lang="hr-HR" sz="1600" b="0" i="0" u="none" strike="noStrike" kern="1200" cap="none" spc="0" baseline="0" dirty="0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</a:br>
            <a:r>
              <a:rPr lang="hr-HR" sz="1600" b="0" i="0" u="none" strike="noStrike" kern="1200" cap="none" spc="0" baseline="0" dirty="0" err="1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  <a:t>inverseKinematics</a:t>
            </a:r>
            <a:endParaRPr lang="hr-HR" sz="1600" b="0" i="0" u="none" strike="noStrike" kern="1200" cap="none" spc="0" baseline="0" dirty="0">
              <a:solidFill>
                <a:schemeClr val="tx1">
                  <a:lumMod val="95000"/>
                </a:schemeClr>
              </a:solidFill>
              <a:uFillTx/>
              <a:latin typeface="Apto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EAE40-C90E-7B8B-DA8B-5E831C4F0E55}"/>
              </a:ext>
            </a:extLst>
          </p:cNvPr>
          <p:cNvSpPr txBox="1"/>
          <p:nvPr/>
        </p:nvSpPr>
        <p:spPr>
          <a:xfrm>
            <a:off x="5217520" y="3901704"/>
            <a:ext cx="1306284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600" b="0" i="0" u="none" strike="noStrike" kern="1200" cap="none" spc="0" baseline="0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  <a:t>tražena</a:t>
            </a:r>
            <a:br>
              <a:rPr lang="hr-HR" sz="1600" b="0" i="0" u="none" strike="noStrike" kern="1200" cap="none" spc="0" baseline="0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</a:br>
            <a:r>
              <a:rPr lang="hr-HR" sz="1600" b="0" i="0" u="none" strike="noStrike" kern="1200" cap="none" spc="0" baseline="0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  <a:t>pozicija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AECA9-E80F-7F77-449A-7F765D74347B}"/>
              </a:ext>
            </a:extLst>
          </p:cNvPr>
          <p:cNvSpPr txBox="1"/>
          <p:nvPr/>
        </p:nvSpPr>
        <p:spPr>
          <a:xfrm>
            <a:off x="3862015" y="3084871"/>
            <a:ext cx="140737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600" b="0" i="0" u="none" strike="noStrike" kern="1200" cap="none" spc="0" baseline="0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  <a:t>naziv članka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600" b="0" i="0" u="none" strike="noStrike" kern="1200" cap="none" spc="0" baseline="0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  <a:t>alata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77D69-365E-9A88-3370-4CF294ED35CB}"/>
              </a:ext>
            </a:extLst>
          </p:cNvPr>
          <p:cNvSpPr txBox="1"/>
          <p:nvPr/>
        </p:nvSpPr>
        <p:spPr>
          <a:xfrm>
            <a:off x="6626991" y="3255379"/>
            <a:ext cx="155821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600" b="0" i="0" u="none" strike="noStrike" kern="1200" cap="none" spc="0" baseline="0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  <a:t>tolerancija položaja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B4E44-C15D-FDAC-1582-66255F501794}"/>
              </a:ext>
            </a:extLst>
          </p:cNvPr>
          <p:cNvSpPr txBox="1"/>
          <p:nvPr/>
        </p:nvSpPr>
        <p:spPr>
          <a:xfrm>
            <a:off x="6756059" y="4557777"/>
            <a:ext cx="1956322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chemeClr val="tx1">
                    <a:lumMod val="95000"/>
                  </a:schemeClr>
                </a:solidFill>
                <a:uFillTx/>
                <a:latin typeface="Aptos" pitchFamily="34"/>
              </a:rPr>
              <a:t>ne zanima nas orijentacija</a:t>
            </a:r>
            <a:endParaRPr lang="en-GB" sz="1400" b="0" i="0" u="none" strike="noStrike" kern="1200" cap="none" spc="0" baseline="0">
              <a:solidFill>
                <a:schemeClr val="tx1">
                  <a:lumMod val="95000"/>
                </a:schemeClr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chemeClr val="tx1">
                    <a:lumMod val="95000"/>
                  </a:schemeClr>
                </a:solidFill>
                <a:uFillTx/>
                <a:latin typeface="Aptos" pitchFamily="34"/>
              </a:rPr>
              <a:t>  =&gt;    [0 0 0 1 1 1]</a:t>
            </a:r>
            <a:endParaRPr lang="en-GB" sz="1400" b="0" i="0" u="none" strike="noStrike" kern="1200" cap="none" spc="0" baseline="0">
              <a:solidFill>
                <a:schemeClr val="tx1">
                  <a:lumMod val="95000"/>
                </a:schemeClr>
              </a:solidFill>
              <a:uFillTx/>
              <a:latin typeface="Apto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2701EA6-74E0-BE66-7397-489FEB65FC32}"/>
              </a:ext>
            </a:extLst>
          </p:cNvPr>
          <p:cNvSpPr txBox="1"/>
          <p:nvPr/>
        </p:nvSpPr>
        <p:spPr>
          <a:xfrm>
            <a:off x="8113335" y="3637754"/>
            <a:ext cx="155821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600" b="0" i="0" u="none" strike="noStrike" kern="1200" cap="none" spc="0" baseline="0" dirty="0">
                <a:solidFill>
                  <a:schemeClr val="tx1">
                    <a:lumMod val="95000"/>
                  </a:schemeClr>
                </a:solidFill>
                <a:uFillTx/>
                <a:latin typeface="Aptos"/>
              </a:rPr>
              <a:t>početna pretpostavka</a:t>
            </a:r>
          </a:p>
        </p:txBody>
      </p:sp>
      <p:cxnSp>
        <p:nvCxnSpPr>
          <p:cNvPr id="11" name="Straight Arrow Connector 12">
            <a:extLst>
              <a:ext uri="{FF2B5EF4-FFF2-40B4-BE49-F238E27FC236}">
                <a16:creationId xmlns:a16="http://schemas.microsoft.com/office/drawing/2014/main" id="{28544C4D-588F-5597-34D9-92ADBA9571A2}"/>
              </a:ext>
            </a:extLst>
          </p:cNvPr>
          <p:cNvCxnSpPr>
            <a:cxnSpLocks/>
          </p:cNvCxnSpPr>
          <p:nvPr/>
        </p:nvCxnSpPr>
        <p:spPr>
          <a:xfrm flipV="1">
            <a:off x="1527813" y="2330243"/>
            <a:ext cx="241932" cy="6193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3">
            <a:extLst>
              <a:ext uri="{FF2B5EF4-FFF2-40B4-BE49-F238E27FC236}">
                <a16:creationId xmlns:a16="http://schemas.microsoft.com/office/drawing/2014/main" id="{3A1F6238-D460-CF0E-11E5-42C8C34F75CA}"/>
              </a:ext>
            </a:extLst>
          </p:cNvPr>
          <p:cNvCxnSpPr>
            <a:cxnSpLocks/>
          </p:cNvCxnSpPr>
          <p:nvPr/>
        </p:nvCxnSpPr>
        <p:spPr>
          <a:xfrm flipV="1">
            <a:off x="3257867" y="2330243"/>
            <a:ext cx="280025" cy="1571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5">
            <a:extLst>
              <a:ext uri="{FF2B5EF4-FFF2-40B4-BE49-F238E27FC236}">
                <a16:creationId xmlns:a16="http://schemas.microsoft.com/office/drawing/2014/main" id="{20D2E451-6FDA-8C26-EB28-E249F8EE3346}"/>
              </a:ext>
            </a:extLst>
          </p:cNvPr>
          <p:cNvCxnSpPr>
            <a:cxnSpLocks/>
          </p:cNvCxnSpPr>
          <p:nvPr/>
        </p:nvCxnSpPr>
        <p:spPr>
          <a:xfrm flipH="1" flipV="1">
            <a:off x="4347210" y="2330243"/>
            <a:ext cx="218490" cy="754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7">
            <a:extLst>
              <a:ext uri="{FF2B5EF4-FFF2-40B4-BE49-F238E27FC236}">
                <a16:creationId xmlns:a16="http://schemas.microsoft.com/office/drawing/2014/main" id="{458A4C99-E89C-73D6-B267-47D608B5D49F}"/>
              </a:ext>
            </a:extLst>
          </p:cNvPr>
          <p:cNvCxnSpPr>
            <a:cxnSpLocks/>
          </p:cNvCxnSpPr>
          <p:nvPr/>
        </p:nvCxnSpPr>
        <p:spPr>
          <a:xfrm flipH="1" flipV="1">
            <a:off x="5859549" y="2330243"/>
            <a:ext cx="11109" cy="1571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9">
            <a:extLst>
              <a:ext uri="{FF2B5EF4-FFF2-40B4-BE49-F238E27FC236}">
                <a16:creationId xmlns:a16="http://schemas.microsoft.com/office/drawing/2014/main" id="{6F2390C4-C44E-CDB4-3FA1-377AF0291BB8}"/>
              </a:ext>
            </a:extLst>
          </p:cNvPr>
          <p:cNvCxnSpPr>
            <a:cxnSpLocks/>
          </p:cNvCxnSpPr>
          <p:nvPr/>
        </p:nvCxnSpPr>
        <p:spPr>
          <a:xfrm flipH="1" flipV="1">
            <a:off x="6887357" y="2330243"/>
            <a:ext cx="518740" cy="913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1">
            <a:extLst>
              <a:ext uri="{FF2B5EF4-FFF2-40B4-BE49-F238E27FC236}">
                <a16:creationId xmlns:a16="http://schemas.microsoft.com/office/drawing/2014/main" id="{F243FDE4-64B6-B8FE-B715-B51D8AE4124B}"/>
              </a:ext>
            </a:extLst>
          </p:cNvPr>
          <p:cNvCxnSpPr/>
          <p:nvPr/>
        </p:nvCxnSpPr>
        <p:spPr>
          <a:xfrm>
            <a:off x="7406097" y="4000249"/>
            <a:ext cx="0" cy="470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4">
            <a:extLst>
              <a:ext uri="{FF2B5EF4-FFF2-40B4-BE49-F238E27FC236}">
                <a16:creationId xmlns:a16="http://schemas.microsoft.com/office/drawing/2014/main" id="{739F1C20-00D1-BEB9-1F4C-D798B1DDA0CA}"/>
              </a:ext>
            </a:extLst>
          </p:cNvPr>
          <p:cNvCxnSpPr>
            <a:cxnSpLocks/>
          </p:cNvCxnSpPr>
          <p:nvPr/>
        </p:nvCxnSpPr>
        <p:spPr>
          <a:xfrm flipH="1" flipV="1">
            <a:off x="8098155" y="2330243"/>
            <a:ext cx="754957" cy="12483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4978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141</TotalTime>
  <Words>404</Words>
  <Application>Microsoft Office PowerPoint</Application>
  <PresentationFormat>Široki zaslon</PresentationFormat>
  <Paragraphs>74</Paragraphs>
  <Slides>13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8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13</vt:i4>
      </vt:variant>
    </vt:vector>
  </HeadingPairs>
  <TitlesOfParts>
    <vt:vector size="22" baseType="lpstr">
      <vt:lpstr>Aptos</vt:lpstr>
      <vt:lpstr>Arial</vt:lpstr>
      <vt:lpstr>Cambria Math</vt:lpstr>
      <vt:lpstr>Cascadia Code</vt:lpstr>
      <vt:lpstr>Cascadia Code Light</vt:lpstr>
      <vt:lpstr>Cascadia Code SemiBold</vt:lpstr>
      <vt:lpstr>Courier New</vt:lpstr>
      <vt:lpstr>Rockwell</vt:lpstr>
      <vt:lpstr>Gallery</vt:lpstr>
      <vt:lpstr>Praktikum robotike - seminar</vt:lpstr>
      <vt:lpstr>AutoDesk izrađeni djelovi</vt:lpstr>
      <vt:lpstr>App GUI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Marko Šimić</dc:creator>
  <cp:lastModifiedBy>zvone lelas</cp:lastModifiedBy>
  <cp:revision>6</cp:revision>
  <dcterms:created xsi:type="dcterms:W3CDTF">2024-06-21T11:21:39Z</dcterms:created>
  <dcterms:modified xsi:type="dcterms:W3CDTF">2024-06-25T11:21:19Z</dcterms:modified>
</cp:coreProperties>
</file>